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8" r:id="rId5"/>
    <p:sldId id="265" r:id="rId6"/>
    <p:sldId id="266" r:id="rId7"/>
    <p:sldId id="271" r:id="rId8"/>
    <p:sldId id="272" r:id="rId9"/>
    <p:sldId id="273" r:id="rId10"/>
    <p:sldId id="278" r:id="rId11"/>
    <p:sldId id="274" r:id="rId12"/>
    <p:sldId id="275" r:id="rId13"/>
    <p:sldId id="270" r:id="rId14"/>
    <p:sldId id="277" r:id="rId15"/>
    <p:sldId id="276" r:id="rId16"/>
    <p:sldId id="279" r:id="rId17"/>
    <p:sldId id="280" r:id="rId18"/>
    <p:sldId id="281" r:id="rId19"/>
    <p:sldId id="258" r:id="rId20"/>
    <p:sldId id="259" r:id="rId21"/>
    <p:sldId id="260" r:id="rId22"/>
    <p:sldId id="26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7" d="100"/>
          <a:sy n="57" d="100"/>
        </p:scale>
        <p:origin x="1314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3T22:35:02.11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552 368,'-7'4,"0"1,1-1,0 1,0 0,0 1,0-1,1 1,0 0,0 1,1-1,0 1,0 0,-3 8,-4 11,1 0,-7 34,14-47,1-1,9-15,13-24,-17 23,62-99,-6-3,60-145,-113 238,33-70,-221 382,181-299,1 1,-1-1,1 1,-1 0,1-1,0 1,-1 0,1-1,0 1,-1 0,1-1,0 1,0 0,0 0,-1-1,1 1,0 0,0 0,0-1,0 1,0 0,1 0,-1-1,0 1,0 0,0 0,1-1,-1 1,1 1,0-1,-1 0,1 0,0 1,-1-1,1 0,-1 1,0-1,1 1,-1-1,0 1,0-1,0 0,0 1,0 2,0 2,-1 1,0-1,-1 1,1-1,-1 1,0-1,-1 0,1 0,-8 11,34-70,-4 20,1 2,2 1,33-34,-38 52,-18 12,0 0,0 0,1 0,-1 0,0 0,0 0,0 1,1-1,-1 0,0 0,0 0,0 0,1 0,-1 1,0-1,0 0,0 0,0 0,0 0,1 1,-1-1,0 0,0 0,0 1,0-1,0 0,0 0,0 1,0-1,0 0,0 0,0 0,0 1,0-1,0 0,0 0,0 1,0-1,0 0,0 1,-13 39,-38 62,-103 151,91-156,16-20,-52 77,98-152,0-1,1 1,-2 0,1-1,0 1,0-1,0 1,-1-1,1 0,-1 1,1-1,-1 0,1 0,-4 1,7-22,23-50,139-348,-37-12,-128 417,-8 22,-13 27,21-35,-106 193,-61 101,144-255,10-17,0 0,-17 20,30-43,1 1,-1 0,0 0,1 0,-1 0,0-1,1 1,-1 0,0 0,0-1,0 1,0-1,0 1,0-1,0 1,0-1,0 0,0 1,0-1,0 0,0 0,0 1,0-1,0 0,-1 0,1-1,0 0,0 0,0 0,0 1,0-1,0 0,0 0,0 0,1 0,-1 0,0 0,1-1,-1 1,1 0,0 0,-1 0,0-3,-6-66,7 62,-1-255,-7 219,8 44,0 0,0 0,0-1,0 1,0 0,0 0,0-1,-1 1,1 0,0 0,0-1,0 1,0 0,-1 0,1-1,0 1,0 0,0 0,-1 0,1 0,0-1,0 1,-1 0,1 0,0 0,0 0,-1 0,1 0,0 0,0 0,-1 0,1-1,0 1,-1 0,1 1,0-1,-1 0,-9 19,-30 118,-37 236,77-364,6-29,-1 3,4-6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3T22:35:52.66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873 393,'-1'-3,"-1"0,0 1,0-1,0 1,0 0,0-1,0 1,-1 0,1 0,-1 1,1-1,-1 0,0 1,0-1,1 1,-6-1,2-1,-29-11,0 1,-1 1,-1 3,1 1,-2 1,1 2,-1 2,-72 3,108 0,0 0,0 0,0 1,0-1,1 1,-1-1,0 1,0 0,1 0,-1 0,0 0,1 0,-1 0,1 0,-1 0,1 0,0 1,0-1,-1 1,1-1,0 1,-1 1,-15 46,16-43,-1 1,1-1,-2 1,1-1,-1 0,-7 12,8-15,-43 47,42-47,0 0,0-1,0 1,0-1,0 0,-1 0,1 0,-1-1,1 1,-1-1,1 0,-1 0,0 0,-7 1,10-3,1 1,-1 0,1 0,-1 0,1-1,-1 1,1 0,-1-1,1 1,-1 0,1-1,-1 1,1-1,0 1,-1-1,1 1,0-1,-1 1,1-1,0 1,0-1,-1 1,1-1,0 1,0-1,0 1,0-1,0 0,0 1,0-1,0 1,0-1,0 0,0 1,0-1,0 1,1-1,-1 1,0-1,0 1,1-1,-1 0,13-37,-6 21,-4-8,-1 0,-1 1,-2-1,-6-47,0-33,2 81,2 4,3 19,1 0,0 1,0-1,0 0,0 0,0 1,0-1,0 1,0-1,0 1,0 0,0-1,0 1,0 0,0 0,0-1,1 1,-1 0,0 0,0 0,0 0,2 1,51 2,64 11,-65-7,4-1,0-2,89-6,-146 2,1 1,-1-1,1 0,-1 0,1 0,-1 0,1 0,-1 0,1 0,-1 0,1 0,-1 0,1 0,-1 0,1-1,-1 1,1 0,-1 0,0 0,1-1,-1 1,1 0,-1 0,1-1,-1 1,0 0,1-1,-1 1,0-1,0 1,1 0,-1-1,0 1,0-1,1 1,-1-1,0 1,0-1,0 1,0-1,0 1,0-1,-16-19,-35-13,43 29,-1 0,1 1,-1 0,1 1,-14-3,-9-2,30 7,1 0,-1 0,1 0,-1 0,1 0,-1 0,1 0,-1 0,1-1,-1 1,1 0,-1 0,1 0,0-1,-1 1,1 0,-1-1,1 1,0 0,-1-1,1 1,0-1,-1 1,1 0,0-1,-1 1,1-1,0 1,0-1,0 1,0-1,-1 1,1-1,0 1,0-1,0 1,0-1,0 1,0-1,0 1,0-1,0 1,1-1,-1 1,0-1,0 1,0-1,0 1,1-1,-1 1,0 0,1-2,3-8,-9 12,0 0,1 0,-1 0,1 0,-1 0,1 1,-4 3,-70 56,-89 64,103-78,38-27,-51 32,70-49,-1 1,0-2,0 1,0-1,0-1,0 1,-1-1,1-1,-1 0,0 0,-14 0,21-2,1 1,0 0,0 0,-1-1,1 1,0 0,0-1,0 1,0-1,0 0,0 1,0-1,0 0,0 1,0-1,0 0,0 0,0 0,1 0,-1 0,0 0,1 0,-1 0,1 0,-1 0,1-1,0 1,-1 0,1 0,0 0,0-1,-1 1,1 0,0 0,1 0,-1-1,0 1,0 0,0 0,1-1,-1 1,1-1,0-1,-1 1,1-1,0 1,0-1,0 1,0-1,1 1,-1 0,0-1,1 1,0 0,0 0,-1 0,1 1,0-1,0 0,1 1,-1-1,4-1,15-1,0 2,0 1,1 0,-1 1,0 2,0 0,27 6,-16-3,34 4,119 21,-176-28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3T22:36:02.16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607 556,'-3'3,"0"0,0 0,0 0,0 0,-1-1,1 0,-1 1,1-1,-1 0,-7 2,-16 3,-1 0,0-2,0-1,0-1,0-2,-1-1,-33-3,54 2,1-1,-1 1,1-1,0 0,0-1,0 0,0 0,1-1,-8-4,-56-45,30 21,35 29,0 0,1 0,-1-1,1 1,0-1,0 0,1 0,-1 0,1-1,0 1,0-1,0 0,1 0,-1 0,1 0,0 0,1 0,-1-1,1 1,0 0,1-1,-1 1,1-1,1-9,-1 10,-1 1,0-1,1 1,-2 0,1-1,0 1,-4-6,3 5,0 1,1-1,-1 1,1-1,0 1,0-1,0-5,1 11,-1 0,1 0,-1 0,1 0,0-1,-1 1,0 0,1 0,-1-1,1 1,-1 0,0-1,1 1,-1 0,0-1,0 1,0-1,1 0,-1 1,0-1,0 0,0 1,0-1,0 0,0 0,0 0,-1 0,-8-5,14-16,-1 17,0 0,1 0,-1 1,1-1,-1 1,1-1,0 1,1 0,-1 1,0-1,1 1,-1 0,1 0,0 0,0 1,9-3,-7 3,0-1,-1-1,1 1,0-1,-1 0,0-1,0 0,11-8,-10 4,-1 0,-1 0,0 0,0 0,0-1,-1 0,0 0,-1 0,0 0,0-1,-1 0,1-12,-2 20,0 1,-1-1,1 1,0-1,0 1,0 0,1-1,-1 1,0 0,0 0,1 0,-1 0,1 0,-1 0,1 0,-1 0,1 0,-1 1,1-1,0 1,-1-1,1 1,0 0,0 0,-1-1,4 2,58-1,-45 1,14 0,1-1,-1-2,0-2,0 0,0-2,42-15,-70 20,0-1,0 1,0 0,0 0,1 1,-1-1,0 1,0 0,0 0,1 0,-1 0,0 1,0 0,0 0,8 2,-10-1,0-1,-1 0,1 1,0-1,-1 1,1-1,-1 1,1 0,-1 0,0-1,0 1,0 0,0 0,0 0,0 1,-1-1,1 0,-1 0,1 0,-1 0,0 1,0-1,0 0,0 0,0 0,0 1,-1-1,1 0,-1 0,1 0,-2 3,-1 5,0 0,-1 0,0-1,-1 1,0-1,0 0,-1 0,-7 8,-62 61,60-65,0 1,1 0,1 1,0 1,1 0,1 0,-10 20,-29 105,42-119,5-13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3T22:36:15.19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764 899,'-19'-1,"0"-1,0-1,0 0,1-2,-1 0,1-1,-33-16,19 6,0-2,1-1,-34-29,59 44,1 0,-1 0,1-1,0 0,0 0,0-1,1 1,0-1,0 0,0 0,1-1,0 1,0-1,0 1,1-1,0 0,1 0,-1 0,1 0,1 0,-1 0,1-1,2-13,-1 14,-1 0,0 0,0 0,-1 0,0 0,0 1,0-1,-1 0,0 0,0 1,-1-1,0 1,-6-11,6 13,0 0,-1 1,1 0,-1-1,0 1,0 0,0 1,0-1,0 1,0 0,-1 0,1 0,-1 0,0 1,0 0,1 0,-1 0,0 0,0 1,-7 0,-11 1,18 0,0-1,0 1,1-1,-1 0,0 0,0-1,0 1,0-1,1 0,-1-1,0 1,1-1,-1 0,1 0,0 0,-1 0,1-1,0 0,-6-6,-66-55,74 59,1 1,-1 0,1 0,0 0,0-1,0 1,0-1,1 1,0 0,0-1,0 1,0-1,2-4,-1-1,-9 24,8-14,0 1,-1-1,1 0,0 0,-1 1,1-1,-1 0,1 0,0 0,-1 0,1 1,0-1,-1 0,1 0,-1 0,1 0,0 0,-1 0,1 0,-1 0,1 0,0 0,-1 0,1-1,-1 1,1 0,0 0,-1 0,1 0,0-1,-1 1,1 0,0 0,-1-1,1 1,0 0,-1 0,1-1,0 1,0 0,0-1,-1 1,1-1,0 1,0 0,0-1,0 1,0 0,-1-1,1 1,0-1,0 1,0 0,0-1,0 0,0 0,0 0,0 0,-1 0,1 0,0 0,0-1,0 1,0 0,0 0,0 0,0 0,1 0,-1 0,0 0,1 0,-1 0,0 0,1 0,0 0,-1 0,1 0,-1 0,1 0,0 0,0 0,-1 1,1-1,0 0,0 0,0 1,0-1,0 1,0-1,0 1,0-1,0 1,2-1,43-11,-43 12,1-1,29-5,53-15,-79 19,0 0,0-1,-1 1,1-1,-1-1,0 1,0-1,0 0,0 0,-1-1,0 0,0 0,0 0,7-10,-12 14,1 0,-1 0,1 0,-1 0,1 0,-1 0,0 0,0 0,1 0,-1 0,0-1,0 1,0 0,0 0,-1 0,1 0,0 0,0 0,-1 0,1 0,0 0,-1 0,1 0,-1 0,1 0,-1 0,0 0,1 0,-1 1,0-1,0 0,1 0,-1 1,0-1,0 1,0-1,0 0,0 1,0 0,0-1,0 1,0 0,0-1,0 1,0 0,0 0,-2 0,-11-3,1 2,0-1,-17 2,10-1,19 1,1 0,0 0,0 0,-1 0,1 1,0-1,0 0,-1 0,1 0,0 0,0 0,-1 0,1 0,0-1,0 1,-1 0,1 0,0 0,0 0,-1 0,1 0,0 0,0 0,0-1,-1 1,1 0,0 0,0 0,0-1,0 1,-1 0,1 0,0 0,0-1,0 1,0 0,0 0,0-1,0 1,-1 0,1 0,0-1,0 1,0-1,11-8,18-6,0 7,-1 1,2 2,30-2,-14 2,61 0,-73 5,47-6,-43 3,-29 3,-1-1,1 0,0 0,-1-1,1 0,15-5,-36 3,-12 5,17 3,1 0,-1 1,1 0,0 0,0 1,0-1,1 1,0 0,0 1,0-1,-4 10,-4 8,-20 49,27-53,0-1,1 1,2 0,0 1,0 31,2-45,1 0,-1 0,-1 0,1 0,-1 0,0 0,-1 0,1 0,-2-1,1 1,0-1,-1 0,-1 0,1 0,-10 9,-1-3,1-1,-1-1,-1 0,-27 13,-37 22,51-16,25-23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3T22:36:27.12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490 389,'-12'-2,"1"0,-1-1,1-1,0 0,0 0,0-1,1-1,-16-9,-5-2,-28-11,32 16,1-1,0-1,0-1,-42-33,68 48,-1-1,1 0,0 1,-1-1,1 1,0-1,0 0,-1 1,1-1,0 0,0 1,0-1,0 0,0 0,0 1,0-1,0 0,0 1,0-1,0 0,0 1,0-1,0 0,1 1,-1-1,0 0,1 1,0-2,15-23,1-4,-11 7,-5 18,-1 0,1 0,0 1,0-1,1 0,-1 1,1-1,3-3,-4 5,1 1,0-1,-1 1,1 0,0 0,0-1,0 2,0-1,0 0,0 0,0 0,0 1,0-1,0 1,0 0,0 0,0 0,0 0,4 0,71 4,112 21,-85-9,38-4,-111-11,-24-2,-1 1,1 0,0 1,-1-1,1 2,0-1,10 4,-16-5,0 1,0-1,0 1,0 0,0 0,0-1,-1 1,1 0,0 0,0 0,0 0,-1 0,1 0,-1 0,1 0,0 0,-1 0,0 1,1 0,-1 1,1 0,-1 0,0-1,-1 1,1 0,0 0,-1 0,0 0,1-1,-1 1,-2 3,-3 6,-1 0,-1-1,0 0,0 0,-1-1,-1 0,1-1,-19 14,11-8,0 0,-14 18,22-23,-1-1,0 0,-1-1,0 0,0-1,0 0,-18 8,15-8,0 1,0 0,0 1,-18 17,19-16,0 0,0 0,-1-1,0-1,-1-1,0 0,-16 6,-3-6,0-2,-1-1,1-1,-1-2,0-1,-35-6,65 6,1-1,-1 0,1 0,-1 0,1 0,0-1,0 1,-1-1,1-1,0 1,1 0,-6-4,8 5,0 0,1 0,-1 0,0 0,0 0,0-1,1 1,-1 0,1 0,-1 0,1-1,-1 1,1 0,0-1,0 1,-1 0,1-1,0 1,0 0,0-1,1 1,-1 0,0-1,0 1,1 0,-1 0,1-1,-1 1,1 0,-1 0,1 0,0-1,0 1,-1 0,1 0,0 0,0 0,0 1,0-1,0 0,0 0,1 0,-1 1,2-2,16-8,-14 8,-1 0,0 0,0-1,0 1,0-1,0 0,4-4,-8 6,1 1,-1-1,1 0,-1 0,0 0,1 0,-1 0,0 0,0 0,1 0,-1 0,0 0,0 0,0 0,0 0,0 0,-1 0,1 0,0 0,0 0,-1 0,1 0,0 0,-1 0,1 0,-1 0,0 1,1-1,-1 0,1 0,-1 0,0 1,0-1,1 0,-1 1,0-1,0 1,0-1,0 1,-1-1,0 0,-1 0,1 0,0 0,-1 0,1 1,-1-1,1 1,-1 0,1-1,-4 1,5 0,0 0,0 0,0 0,0 0,0 0,0 0,0 0,0 0,0 1,0-1,0 0,1 0,-1 1,0-1,0 1,0-1,0 1,0-1,1 1,-1-1,0 1,0 0,1 0,-1-1,1 1,-1 0,0 0,0 1,2-2,0 1,-1 0,1 0,0-1,0 1,-1-1,1 1,0-1,0 1,0-1,0 1,0-1,0 0,0 1,0-1,0 0,0 0,-1 0,1 0,0 0,0 0,0 0,2 0,30 1,-31-1,50 2,-29 0,-1-1,1-1,0-1,0-1,-1-1,27-7,-44 8,-1-1,0 0,0 1,0-1,0-1,-1 1,1 0,-1-1,0 0,0 0,0 0,0 0,2-5,30-66,-27 58,2-3,2 0,0 1,1 1,1 0,0 0,21-17,14-19,-46 50,-1-1,1 0,-1 1,0-1,-1 0,1 0,-1 0,0-1,0 1,-1 0,1 0,-1-7,0 8,-9 78,-5 89,14-150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3T22:36:3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7905E-75E9-4FD1-8EDD-55E2974CD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08948-BC1F-4007-9314-D9BFFE6F5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944BD-F9DC-4489-A714-B5A8CB15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DDAC5-8F95-45AE-8E24-A440CD92A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8A470-3FF2-4170-9EFD-28E7D48F8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9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2D688-0E82-405A-8782-034AC377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6255E0-9EEC-46D0-AEC5-967798F63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7E7C7-90AB-42B0-9C89-4F77C5B85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E42AC-CDB8-4B1F-AD36-3A3638F0E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61562-66F4-4A5B-A216-0E2DF6EA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4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0624D-F07A-417F-9E17-1759471EDD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960685-C1BD-4178-B18A-458F3749B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0AD3B-8A95-4E9C-A770-86F56916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691C9-1FC4-47E5-B25D-5F882056C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BDEEF-092B-46F4-858D-E29EA2A9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1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A540-640A-44DC-AD61-A255727C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5313A-BC40-4C2B-9169-1CD648B2B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BDC5D-6424-447C-9042-D21C7848E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AB586-653D-4A22-B395-E9430F60D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A9F2A-C792-4998-9EF9-D11630A7E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51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FF13-64FF-49E1-A4A7-652D1A22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71385-5E5A-4EE8-86D5-0CB53F614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1FBF8-1F5E-49C8-9B1F-54417AD7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CC476-A3C0-43F2-A9B6-461B45C34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038E2-2233-4B4B-86AC-29993659C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76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48614-4B6C-4298-9FD0-3EBBA97A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FFD1C-66FE-4984-BD8B-55162DECE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63198-D7CC-4D9D-8BA2-9A72E4EEB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5397E-4AB0-48BB-88B3-E29ED14A8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E1032-281D-4040-BF0B-6498BC7AF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EBB7E-A61E-4927-87D9-5EBD69CC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79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CEF4-BDE7-4007-9479-A65D3F411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7E981-8E45-475E-AB2E-E8AB02695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47874-900E-4171-BBE4-AB9C88B26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BBD6-BB55-4F0E-804D-2BC542A3A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8653E3-7D8D-4801-B392-1FCBC5744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9A9859-DDBD-481E-9B7F-A7C0C079F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79A957-5E78-4090-A245-A0A5DD7DE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E0B38D-58CC-4574-A6AF-F02CDD02C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11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ED90-C7E2-4F53-B81C-487ADED8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840CFF-C7E3-4FB1-8872-7A19F0997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5CE59-CCDC-4FF2-8BEE-533F535C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7A0D0-F115-463C-847E-B7420B34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CC33BB-C423-4DE3-8CC1-86DFBC59F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517D57-EAF3-4436-9300-CE59C0F87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65B2B-BD4C-4874-BA30-810A1637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8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96C27-BFDD-4902-B96F-02C2BF28F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6E16F-42F6-42E4-9BDD-2E39BBF6A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8A6BFF-26D8-4642-9CAD-5BBB64449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00DA4-E5B3-4934-90FB-7DFFB54C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16291F-49AE-4DDB-82E8-C6A4B798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75F5F-6AE1-413A-B58A-D5C388158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46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D1E15-6CF2-4FE1-B3A6-82FB01ADE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01FE0-FE38-4380-BB83-CE57BD257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F0065-9AF3-46B9-934A-6A95EB1E4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848AE-8A67-4319-B7F0-820CE0756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E9F36-C9D8-46C7-86DA-F2A4FF36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F929F-3665-412D-A115-EE8F2A94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5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758086-16B6-4BFD-8389-AF6589BB5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12DE3-5F98-4BD8-82F3-FB1533290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28B87-A8C3-4F50-AC45-1216CF6C6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A8A17-C8D3-4B3C-BE47-8443BE9E2F0B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AA2DA-3DF1-4F52-B8BE-AAB91EF1B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73427-BEC9-4B5F-B551-DAC25635A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1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4.avi"/><Relationship Id="rId7" Type="http://schemas.openxmlformats.org/officeDocument/2006/relationships/image" Target="../media/image18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avi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5.avi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3.xml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8266-A637-4D18-9C72-1842A43256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MPC for Robotic Arm Path Planning and Control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578C4-5EAD-461C-9746-C3F7C83568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ECH 267 Final Project </a:t>
            </a:r>
          </a:p>
          <a:p>
            <a:r>
              <a:rPr lang="en-US" dirty="0"/>
              <a:t>Jonathan Dorsey </a:t>
            </a:r>
          </a:p>
        </p:txBody>
      </p:sp>
    </p:spTree>
    <p:extLst>
      <p:ext uri="{BB962C8B-B14F-4D97-AF65-F5344CB8AC3E}">
        <p14:creationId xmlns:p14="http://schemas.microsoft.com/office/powerpoint/2010/main" val="1093479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D3AD-6ED0-4703-A0D3-6CB0E50D0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with Plant/Model Mismatch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ED867-954F-4D60-B195-ACDC1B0581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93C2F-A853-49F8-A24F-16FBA0275E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46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F2DD6-04AF-4226-B479-6E90BB57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Motion Constraints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B6727C-439F-4B65-B130-F0E2506A0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7255" y="1341702"/>
            <a:ext cx="5157787" cy="823912"/>
          </a:xfrm>
        </p:spPr>
        <p:txBody>
          <a:bodyPr>
            <a:normAutofit/>
          </a:bodyPr>
          <a:lstStyle/>
          <a:p>
            <a:r>
              <a:rPr lang="en-US" sz="3600" dirty="0"/>
              <a:t>Feasible Goal Pose </a:t>
            </a:r>
          </a:p>
        </p:txBody>
      </p:sp>
      <p:pic>
        <p:nvPicPr>
          <p:cNvPr id="9" name="robot_MPC">
            <a:hlinkClick r:id="" action="ppaction://media"/>
            <a:extLst>
              <a:ext uri="{FF2B5EF4-FFF2-40B4-BE49-F238E27FC236}">
                <a16:creationId xmlns:a16="http://schemas.microsoft.com/office/drawing/2014/main" id="{3E3885A6-911F-49D5-870A-7CAC1C47FEE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69027" y="2165614"/>
            <a:ext cx="5885037" cy="4413778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C4FF730-5CBE-41BD-BC7D-DFAD3F570D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9787" y="1690688"/>
            <a:ext cx="5183188" cy="4634441"/>
          </a:xfrm>
        </p:spPr>
        <p:txBody>
          <a:bodyPr/>
          <a:lstStyle/>
          <a:p>
            <a:r>
              <a:rPr lang="en-US" dirty="0"/>
              <a:t>Robots can often have physical limitations on range of possible motions. </a:t>
            </a:r>
          </a:p>
          <a:p>
            <a:endParaRPr lang="en-US" dirty="0"/>
          </a:p>
          <a:p>
            <a:r>
              <a:rPr lang="en-US" dirty="0"/>
              <a:t>This can be implemented by adjusting the bounds of the inequality constraints for the angular position states of the robot. </a:t>
            </a:r>
          </a:p>
        </p:txBody>
      </p:sp>
    </p:spTree>
    <p:extLst>
      <p:ext uri="{BB962C8B-B14F-4D97-AF65-F5344CB8AC3E}">
        <p14:creationId xmlns:p14="http://schemas.microsoft.com/office/powerpoint/2010/main" val="266151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F2DD6-04AF-4226-B479-6E90BB57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Infeasible Goal Pose </a:t>
            </a:r>
          </a:p>
        </p:txBody>
      </p:sp>
      <p:pic>
        <p:nvPicPr>
          <p:cNvPr id="4" name="robot_MPC">
            <a:hlinkClick r:id="" action="ppaction://media"/>
            <a:extLst>
              <a:ext uri="{FF2B5EF4-FFF2-40B4-BE49-F238E27FC236}">
                <a16:creationId xmlns:a16="http://schemas.microsoft.com/office/drawing/2014/main" id="{29B8EBCD-D068-4491-9687-2D21E43DB0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2179799"/>
            <a:ext cx="5334000" cy="4000500"/>
          </a:xfrm>
          <a:prstGeom prst="rect">
            <a:avLst/>
          </a:prstGeom>
        </p:spPr>
      </p:pic>
      <p:pic>
        <p:nvPicPr>
          <p:cNvPr id="3" name="robot_MPC">
            <a:hlinkClick r:id="" action="ppaction://media"/>
            <a:extLst>
              <a:ext uri="{FF2B5EF4-FFF2-40B4-BE49-F238E27FC236}">
                <a16:creationId xmlns:a16="http://schemas.microsoft.com/office/drawing/2014/main" id="{86ADC2A5-7DF0-468D-B0FA-4A6D8FA2F22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6223" y="213870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8E19-3328-400F-9186-E84E9CC8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- Obstacle Avoidance </a:t>
            </a:r>
          </a:p>
        </p:txBody>
      </p:sp>
      <p:pic>
        <p:nvPicPr>
          <p:cNvPr id="6" name="robot_MPC">
            <a:hlinkClick r:id="" action="ppaction://media"/>
            <a:extLst>
              <a:ext uri="{FF2B5EF4-FFF2-40B4-BE49-F238E27FC236}">
                <a16:creationId xmlns:a16="http://schemas.microsoft.com/office/drawing/2014/main" id="{C38B572E-C1E8-4407-898A-E01DF4C8D088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06817" y="1866935"/>
            <a:ext cx="5181600" cy="38862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5493-399C-41CD-839D-250C5EFC2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2121" y="1690688"/>
            <a:ext cx="5181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9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968660F-0ED1-4CF6-AD4F-1356CCAC4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" r="8067"/>
          <a:stretch/>
        </p:blipFill>
        <p:spPr>
          <a:xfrm>
            <a:off x="4247615" y="129457"/>
            <a:ext cx="3696769" cy="315708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EAD091E-5433-45C0-8C1D-55733EA79E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r="7477"/>
          <a:stretch/>
        </p:blipFill>
        <p:spPr>
          <a:xfrm>
            <a:off x="8336206" y="153808"/>
            <a:ext cx="3696768" cy="3132729"/>
          </a:xfrm>
          <a:prstGeom prst="rect">
            <a:avLst/>
          </a:prstGeom>
        </p:spPr>
      </p:pic>
      <p:pic>
        <p:nvPicPr>
          <p:cNvPr id="8" name="Picture 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7F5152C1-6536-48B3-B340-037A868DBC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" r="7840"/>
          <a:stretch/>
        </p:blipFill>
        <p:spPr>
          <a:xfrm>
            <a:off x="1874596" y="3429000"/>
            <a:ext cx="3962400" cy="338878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4A7CBBF9-346A-4C18-81A7-CC5D1B68B8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r="7934"/>
          <a:stretch/>
        </p:blipFill>
        <p:spPr>
          <a:xfrm>
            <a:off x="6216515" y="3429000"/>
            <a:ext cx="3968075" cy="3388779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1DF772DC-BB18-4D41-B0BE-ABA6DFF631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r="7786"/>
          <a:stretch/>
        </p:blipFill>
        <p:spPr>
          <a:xfrm>
            <a:off x="114301" y="129457"/>
            <a:ext cx="3741495" cy="315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57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E257-E610-408D-96D5-6CEC4E3F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75E1375F-6A54-476A-8845-71CE04BC0D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" r="6738"/>
          <a:stretch/>
        </p:blipFill>
        <p:spPr>
          <a:xfrm>
            <a:off x="4056960" y="2458839"/>
            <a:ext cx="4103802" cy="3492759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3E24D78-F3D8-41FE-992B-2490A824D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" r="8101"/>
          <a:stretch/>
        </p:blipFill>
        <p:spPr>
          <a:xfrm>
            <a:off x="8113920" y="2482066"/>
            <a:ext cx="4078080" cy="3492759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5629171-3A3E-4DC1-9C19-529F68F47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" r="6423"/>
          <a:stretch/>
        </p:blipFill>
        <p:spPr>
          <a:xfrm>
            <a:off x="0" y="2458839"/>
            <a:ext cx="4103802" cy="351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48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7FAB-E97A-4A36-9B0F-344B5FA0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as Supervisory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361F1-6F2C-45FA-9B1B-AE35BDF16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2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7FAB-E97A-4A36-9B0F-344B5FA0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Linearized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361F1-6F2C-45FA-9B1B-AE35BDF16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88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7FAB-E97A-4A36-9B0F-344B5FA0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Linearized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361F1-6F2C-45FA-9B1B-AE35BDF16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5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A3623-A235-4401-9151-9D362FB0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for Path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79705-CD7A-4A83-AB7C-72928958E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4566" y="1690688"/>
            <a:ext cx="11082867" cy="466725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It is often desirable to know the path the system will take, and/or control mechanisms and parameters which generate this path (shortest, minimal energy, distance from obstacle…etc.) </a:t>
            </a:r>
          </a:p>
          <a:p>
            <a:endParaRPr lang="en-US" dirty="0"/>
          </a:p>
          <a:p>
            <a:r>
              <a:rPr lang="en-US" dirty="0"/>
              <a:t>MPC can be used as means of path planning by leveraging the prediction horizon at each iteration as a feasible path from a starting pose to and goal pose. </a:t>
            </a:r>
          </a:p>
          <a:p>
            <a:endParaRPr lang="en-US" dirty="0"/>
          </a:p>
          <a:p>
            <a:r>
              <a:rPr lang="en-US" dirty="0"/>
              <a:t>Multiple Shooting returns both optimal state &amp; actions over prediction horizon according to model.</a:t>
            </a:r>
          </a:p>
          <a:p>
            <a:endParaRPr lang="en-US" dirty="0"/>
          </a:p>
          <a:p>
            <a:r>
              <a:rPr lang="en-US" dirty="0"/>
              <a:t>These states in the prediction horizon can be used to define a smooth path between two points in space, which other controllers or system can sample at any arbitrary resolution. </a:t>
            </a:r>
          </a:p>
          <a:p>
            <a:endParaRPr lang="en-US" dirty="0"/>
          </a:p>
          <a:p>
            <a:r>
              <a:rPr lang="en-US" dirty="0"/>
              <a:t>MPC for planning has the benefit of robustness to uncertainty which MPC for control greatly benefits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541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CE44-7DE4-42D4-A612-CE5E3924C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E266C-7D7D-409E-B86A-7BCA64A38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1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C1CF10-F14B-4C21-9139-082A82B2A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Position Trajectories</a:t>
            </a:r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CB8B1447-6339-4654-A583-B4A5B65261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135" y="1825626"/>
            <a:ext cx="5801783" cy="4351337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47B19A-ECF6-4904-9609-3E8E1487E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267" y="1825625"/>
            <a:ext cx="5181600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29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3F807-4029-4EF8-8E8D-A6635A81E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42FA-B939-4419-BC6A-FB4D013DC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CABC8-8BE7-4E87-B6E3-7BC6A47366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D35626-106C-44EE-B464-906CC79CA7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5D049-52AE-4576-BD0F-7DF3203F467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4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8DE894-1C93-4632-BD9B-88E9294C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Planning with Obstacle Avoidance</a:t>
            </a:r>
          </a:p>
        </p:txBody>
      </p:sp>
      <p:pic>
        <p:nvPicPr>
          <p:cNvPr id="10" name="robot_MPC">
            <a:hlinkClick r:id="" action="ppaction://media"/>
            <a:extLst>
              <a:ext uri="{FF2B5EF4-FFF2-40B4-BE49-F238E27FC236}">
                <a16:creationId xmlns:a16="http://schemas.microsoft.com/office/drawing/2014/main" id="{0CA76077-A583-4161-8B25-5764D3CE9C49}"/>
              </a:ext>
            </a:extLst>
          </p:cNvPr>
          <p:cNvPicPr>
            <a:picLocks noGrp="1" noChangeAspect="1"/>
          </p:cNvPicPr>
          <p:nvPr>
            <p:ph sz="half"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4155" y="1627718"/>
            <a:ext cx="6177845" cy="4633384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508240-14C3-4A8E-8374-6ED54110C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2555" y="1627718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It is desirable to avoid obstacles which occupy the most direct path from one pose to another. 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minimum distance from object inequality constraint.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Heavily penalize violations of minimum distance from object</a:t>
            </a:r>
          </a:p>
        </p:txBody>
      </p:sp>
    </p:spTree>
    <p:extLst>
      <p:ext uri="{BB962C8B-B14F-4D97-AF65-F5344CB8AC3E}">
        <p14:creationId xmlns:p14="http://schemas.microsoft.com/office/powerpoint/2010/main" val="107819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162F-A11A-4A59-9F63-919DD014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MPC Path Planning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21B4-3091-4594-9745-85541F738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robust (due to feedback) the solutions times can vary drastically (&lt;50ms per step -&gt; 10 seconds per step) even when only considering stationary objects. </a:t>
            </a:r>
          </a:p>
          <a:p>
            <a:endParaRPr lang="en-US" dirty="0"/>
          </a:p>
          <a:p>
            <a:r>
              <a:rPr lang="en-US" dirty="0"/>
              <a:t>MPC formulation can affect the performance </a:t>
            </a:r>
          </a:p>
          <a:p>
            <a:pPr lvl="1"/>
            <a:r>
              <a:rPr lang="en-US" dirty="0"/>
              <a:t>Added Inequality constraints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Slack Variables </a:t>
            </a:r>
          </a:p>
          <a:p>
            <a:pPr lvl="1"/>
            <a:r>
              <a:rPr lang="en-US" dirty="0"/>
              <a:t>Heavy penalty in loss function </a:t>
            </a:r>
          </a:p>
        </p:txBody>
      </p:sp>
    </p:spTree>
    <p:extLst>
      <p:ext uri="{BB962C8B-B14F-4D97-AF65-F5344CB8AC3E}">
        <p14:creationId xmlns:p14="http://schemas.microsoft.com/office/powerpoint/2010/main" val="3138177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1DB3C8-BFE7-4E8F-9E15-971FCD70E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Link – Planar Robot Manipulator</a:t>
            </a:r>
          </a:p>
        </p:txBody>
      </p:sp>
      <p:pic>
        <p:nvPicPr>
          <p:cNvPr id="12" name="Content Placeholder 11" descr="A picture containing sky&#10;&#10;Description automatically generated">
            <a:extLst>
              <a:ext uri="{FF2B5EF4-FFF2-40B4-BE49-F238E27FC236}">
                <a16:creationId xmlns:a16="http://schemas.microsoft.com/office/drawing/2014/main" id="{FAB8B717-D549-4306-8685-85B7EA28A6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665" y="1690688"/>
            <a:ext cx="5175135" cy="4351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BB3E6C-94A7-4EF6-8130-6C3B73E31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7633" y="1690688"/>
            <a:ext cx="5181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82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39742-FDAC-4328-B564-1C1BA5E97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0B373-4551-4D71-9BB1-CA1B5F40B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86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E1C8-A846-4827-A3EF-72F10510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&amp; Path Planning via MPC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9DB6C-D37C-47A1-A823-C167ED33E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701CEB-A112-4330-A2C7-330B9B6625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632354-50BE-4AE1-9342-852F07E7C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Path 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0CD61F-85EB-4555-98C1-F42BF6218FF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0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20D84-1F39-4F30-A1C2-9F9E32909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Predictive Control of Planar Robot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88E5A-F5D3-459F-8C52-34A8E59CB6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MPC is the desirable choice for MIMO system control </a:t>
            </a:r>
          </a:p>
          <a:p>
            <a:endParaRPr lang="en-US" dirty="0"/>
          </a:p>
          <a:p>
            <a:r>
              <a:rPr lang="en-US" dirty="0"/>
              <a:t>Natively handles constraints.</a:t>
            </a:r>
          </a:p>
          <a:p>
            <a:endParaRPr lang="en-US" dirty="0"/>
          </a:p>
          <a:p>
            <a:r>
              <a:rPr lang="en-US" dirty="0"/>
              <a:t>Depending on the dynamics &amp; constraints be quite fast (&gt; 10-20Hz)</a:t>
            </a:r>
          </a:p>
          <a:p>
            <a:endParaRPr lang="en-US" dirty="0"/>
          </a:p>
          <a:p>
            <a:r>
              <a:rPr lang="en-US" dirty="0"/>
              <a:t> Robots are often fully sensored and do not require rea-time state estimation.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FD3CDF-5AE4-428F-A437-189E0F6C07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74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111546C-FB45-4854-8B3E-EE1C9FD1CB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" r="8575"/>
          <a:stretch/>
        </p:blipFill>
        <p:spPr>
          <a:xfrm>
            <a:off x="1448375" y="0"/>
            <a:ext cx="4099926" cy="3526974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A2BD286-E5DE-42EC-8605-1EB79DC450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" r="7593"/>
          <a:stretch/>
        </p:blipFill>
        <p:spPr>
          <a:xfrm>
            <a:off x="7332133" y="20555"/>
            <a:ext cx="3759200" cy="3192751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40FCF27-A9EB-4C2D-994E-4C599A1603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 r="8492"/>
          <a:stretch/>
        </p:blipFill>
        <p:spPr>
          <a:xfrm>
            <a:off x="1448376" y="3358831"/>
            <a:ext cx="4099925" cy="3478614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F3B4C83-306C-46F3-B077-4D84819957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" r="8492"/>
          <a:stretch/>
        </p:blipFill>
        <p:spPr>
          <a:xfrm>
            <a:off x="7188199" y="3361336"/>
            <a:ext cx="4047067" cy="34761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53A766B-8AD9-4A31-8329-BEB069B5AC45}"/>
                  </a:ext>
                </a:extLst>
              </p14:cNvPr>
              <p14:cNvContentPartPr/>
              <p14:nvPr/>
            </p14:nvContentPartPr>
            <p14:xfrm>
              <a:off x="1868630" y="330819"/>
              <a:ext cx="269640" cy="342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53A766B-8AD9-4A31-8329-BEB069B5AC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9630" y="321819"/>
                <a:ext cx="28728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51E0A08-AC7D-435E-BFD6-003A188E519A}"/>
                  </a:ext>
                </a:extLst>
              </p14:cNvPr>
              <p14:cNvContentPartPr/>
              <p14:nvPr/>
            </p14:nvContentPartPr>
            <p14:xfrm>
              <a:off x="1897357" y="331354"/>
              <a:ext cx="314640" cy="177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51E0A08-AC7D-435E-BFD6-003A188E519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34357" y="268354"/>
                <a:ext cx="44028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4F0B5C-CA54-46E2-A431-A75BF08E923D}"/>
                  </a:ext>
                </a:extLst>
              </p14:cNvPr>
              <p14:cNvContentPartPr/>
              <p14:nvPr/>
            </p14:nvContentPartPr>
            <p14:xfrm>
              <a:off x="7784363" y="346834"/>
              <a:ext cx="249840" cy="2210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4F0B5C-CA54-46E2-A431-A75BF08E923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21363" y="284194"/>
                <a:ext cx="37548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24240B1-F842-40CE-B2F9-DE9DF6D25CE5}"/>
                  </a:ext>
                </a:extLst>
              </p14:cNvPr>
              <p14:cNvContentPartPr/>
              <p14:nvPr/>
            </p14:nvContentPartPr>
            <p14:xfrm>
              <a:off x="1952160" y="3767628"/>
              <a:ext cx="275040" cy="3240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24240B1-F842-40CE-B2F9-DE9DF6D25CE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89520" y="3704988"/>
                <a:ext cx="40068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D67F56B-8E15-40D0-8B7C-4266FF57B7A4}"/>
                  </a:ext>
                </a:extLst>
              </p14:cNvPr>
              <p14:cNvContentPartPr/>
              <p14:nvPr/>
            </p14:nvContentPartPr>
            <p14:xfrm>
              <a:off x="7638975" y="3630828"/>
              <a:ext cx="298800" cy="2044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D67F56B-8E15-40D0-8B7C-4266FF57B7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75975" y="3568188"/>
                <a:ext cx="424440" cy="3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1363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7699-F1AE-4EA6-AABC-846EBCAD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to Pose Control via MPC</a:t>
            </a:r>
          </a:p>
        </p:txBody>
      </p:sp>
      <p:pic>
        <p:nvPicPr>
          <p:cNvPr id="10" name="Picture 9" descr="Chart&#10;&#10;Description automatically generated with low confidence">
            <a:extLst>
              <a:ext uri="{FF2B5EF4-FFF2-40B4-BE49-F238E27FC236}">
                <a16:creationId xmlns:a16="http://schemas.microsoft.com/office/drawing/2014/main" id="{01A74174-48D6-4AE3-B56E-97FAB2CC7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01" y="5776411"/>
            <a:ext cx="5333333" cy="400000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697335D-415B-483A-80A1-A93956306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22" y="1559844"/>
            <a:ext cx="5333333" cy="4000000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42737DE6-435F-4118-869F-0E65109DE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3" y="1429000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50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FA7E-AC05-48FA-9778-64F7FD9C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robot_MPC">
            <a:hlinkClick r:id="" action="ppaction://media"/>
            <a:extLst>
              <a:ext uri="{FF2B5EF4-FFF2-40B4-BE49-F238E27FC236}">
                <a16:creationId xmlns:a16="http://schemas.microsoft.com/office/drawing/2014/main" id="{51EAB93B-BF30-4427-97B4-0C8B96D39C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8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4021" y="2103187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83C431-1AFC-4A66-A370-F84F82B5ECAF}"/>
                  </a:ext>
                </a:extLst>
              </p14:cNvPr>
              <p14:cNvContentPartPr/>
              <p14:nvPr/>
            </p14:nvContentPartPr>
            <p14:xfrm>
              <a:off x="6688000" y="3640173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83C431-1AFC-4A66-A370-F84F82B5EC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25360" y="3577533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62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369</Words>
  <Application>Microsoft Office PowerPoint</Application>
  <PresentationFormat>Widescreen</PresentationFormat>
  <Paragraphs>54</Paragraphs>
  <Slides>23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MPC for Robotic Arm Path Planning and Control</vt:lpstr>
      <vt:lpstr>Introduction </vt:lpstr>
      <vt:lpstr>2 Link – Planar Robot Manipulator</vt:lpstr>
      <vt:lpstr>Robot Dynamics</vt:lpstr>
      <vt:lpstr>Control &amp; Path Planning via MPC</vt:lpstr>
      <vt:lpstr>Model Predictive Control of Planar Robot</vt:lpstr>
      <vt:lpstr>PowerPoint Presentation</vt:lpstr>
      <vt:lpstr>Pose to Pose Control via MPC</vt:lpstr>
      <vt:lpstr>PowerPoint Presentation</vt:lpstr>
      <vt:lpstr>MPC with Plant/Model Mismatch</vt:lpstr>
      <vt:lpstr>Limited Motion Constraints</vt:lpstr>
      <vt:lpstr>Infeasible Goal Pose </vt:lpstr>
      <vt:lpstr>MPC - Obstacle Avoidance </vt:lpstr>
      <vt:lpstr>PowerPoint Presentation</vt:lpstr>
      <vt:lpstr>PowerPoint Presentation</vt:lpstr>
      <vt:lpstr>MPC as Supervisory Controller</vt:lpstr>
      <vt:lpstr>Linearized System </vt:lpstr>
      <vt:lpstr>Linearized System </vt:lpstr>
      <vt:lpstr>MPC for Path Planning</vt:lpstr>
      <vt:lpstr>Joint Position Trajectories</vt:lpstr>
      <vt:lpstr>PowerPoint Presentation</vt:lpstr>
      <vt:lpstr>Path Planning with Obstacle Avoidance</vt:lpstr>
      <vt:lpstr>Problems with MPC Path Planning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Jonny D</dc:creator>
  <cp:lastModifiedBy>Jonny D</cp:lastModifiedBy>
  <cp:revision>13</cp:revision>
  <dcterms:created xsi:type="dcterms:W3CDTF">2021-03-13T21:44:05Z</dcterms:created>
  <dcterms:modified xsi:type="dcterms:W3CDTF">2021-03-13T23:41:06Z</dcterms:modified>
</cp:coreProperties>
</file>